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bba6bcc8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bba6bcc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bec687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0bec687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851eb7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851eb7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bba6c1c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0bba6c1c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bba6c1c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bba6c1c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bba6c1ca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bba6c1c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ee16b0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0ee16b0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1851eb7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1851eb7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bba6c1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bba6c1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851eb7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851eb7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ba6c1ca_1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ba6c1ca_1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851eb79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851eb79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851eb7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851eb7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bec687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bec687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ewzoo.com/key-numbers" TargetMode="External"/><Relationship Id="rId4" Type="http://schemas.openxmlformats.org/officeDocument/2006/relationships/hyperlink" Target="https://newzoo.com/key-numbers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1" Type="http://schemas.openxmlformats.org/officeDocument/2006/relationships/image" Target="../media/image17.png"/><Relationship Id="rId10" Type="http://schemas.openxmlformats.org/officeDocument/2006/relationships/image" Target="../media/image21.png"/><Relationship Id="rId12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Trader Proposal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Carroll, </a:t>
            </a:r>
            <a:r>
              <a:rPr lang="en" sz="1800"/>
              <a:t>Cory, Evan, Katie D., Katie K.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23125" y="52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8" y="1130000"/>
            <a:ext cx="8114417" cy="37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274200" y="47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02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games are big business. According to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Newzoo</a:t>
            </a:r>
            <a:r>
              <a:rPr lang="en" sz="1100">
                <a:solidFill>
                  <a:schemeClr val="dk1"/>
                </a:solidFill>
              </a:rPr>
              <a:t>, in 2020, mobile gaming will be worth $77.2 billion, generating almost half of global gaming revenues ($159.3 billion).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is the fastest-growing games segment (+13.3% YoY). Smartphones became the leading gaming platform, and the mobile gaming market has never been healthier.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have always been the most popular category in the Apple and Google app stores. Whatever way you care to slice it – number of active apps, number of downloads, time spent, revenue generated.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represent 10% of the users time spent on apps. On average, there are 8 games installed per mobile device in the US. Globally, the smartphone users play an average of 2 to 5 games per month.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Statista data reveals that games make up nearly </a:t>
            </a:r>
            <a:r>
              <a:rPr baseline="30000" lang="en" sz="1100">
                <a:solidFill>
                  <a:schemeClr val="dk1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⁄</a:t>
            </a:r>
            <a:r>
              <a:rPr baseline="-25000" lang="en" sz="1100">
                <a:solidFill>
                  <a:schemeClr val="dk1"/>
                </a:solidFill>
              </a:rPr>
              <a:t>4</a:t>
            </a:r>
            <a:r>
              <a:rPr lang="en" sz="1100">
                <a:solidFill>
                  <a:schemeClr val="dk1"/>
                </a:solidFill>
              </a:rPr>
              <a:t> of all the active apps in the iOS App Store.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3"/>
          <p:cNvGrpSpPr/>
          <p:nvPr/>
        </p:nvGrpSpPr>
        <p:grpSpPr>
          <a:xfrm>
            <a:off x="676750" y="3398125"/>
            <a:ext cx="7907275" cy="1538775"/>
            <a:chOff x="413175" y="3604725"/>
            <a:chExt cx="7907275" cy="1538775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175" y="3738587"/>
              <a:ext cx="2290150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03325" y="3738575"/>
              <a:ext cx="2002033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88625" y="3738575"/>
              <a:ext cx="1873226" cy="140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61850" y="3604725"/>
              <a:ext cx="1758600" cy="1538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10 apps to purchase :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Apps Chosen                      Key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59200" y="1853850"/>
            <a:ext cx="46125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Dominos Pizza USA---------------</a:t>
            </a:r>
            <a:r>
              <a:rPr lang="en" sz="1500">
                <a:solidFill>
                  <a:srgbClr val="000000"/>
                </a:solidFill>
              </a:rPr>
              <a:t>5 Stars - Free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ASOS</a:t>
            </a:r>
            <a:r>
              <a:rPr lang="en" sz="1500">
                <a:solidFill>
                  <a:srgbClr val="000000"/>
                </a:solidFill>
              </a:rPr>
              <a:t>---------------------------------</a:t>
            </a:r>
            <a:r>
              <a:rPr lang="en" sz="1500">
                <a:solidFill>
                  <a:srgbClr val="000000"/>
                </a:solidFill>
              </a:rPr>
              <a:t>5 Stars - Free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The Guardian</a:t>
            </a:r>
            <a:r>
              <a:rPr lang="en" sz="1500">
                <a:solidFill>
                  <a:srgbClr val="000000"/>
                </a:solidFill>
              </a:rPr>
              <a:t> ---------------------- 5 Stars - Free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PewDiePie’s Tuber Simulation</a:t>
            </a:r>
            <a:r>
              <a:rPr lang="en" sz="1500">
                <a:solidFill>
                  <a:srgbClr val="000000"/>
                </a:solidFill>
              </a:rPr>
              <a:t>--</a:t>
            </a:r>
            <a:r>
              <a:rPr lang="en" sz="1500">
                <a:solidFill>
                  <a:srgbClr val="000000"/>
                </a:solidFill>
              </a:rPr>
              <a:t>5 Stars - Free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Egg Inc.</a:t>
            </a:r>
            <a:r>
              <a:rPr lang="en" sz="1500">
                <a:solidFill>
                  <a:srgbClr val="000000"/>
                </a:solidFill>
              </a:rPr>
              <a:t> ------------------------------5 Stars - Free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Geometry Dash Lite</a:t>
            </a:r>
            <a:r>
              <a:rPr lang="en" sz="1500">
                <a:solidFill>
                  <a:srgbClr val="000000"/>
                </a:solidFill>
              </a:rPr>
              <a:t> --------------5 Stars - Free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Cytus</a:t>
            </a:r>
            <a:r>
              <a:rPr lang="en" sz="1500">
                <a:solidFill>
                  <a:srgbClr val="000000"/>
                </a:solidFill>
              </a:rPr>
              <a:t> --------------------------------5 Stars - $1.99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Clash of Clans </a:t>
            </a:r>
            <a:r>
              <a:rPr lang="en" sz="1500">
                <a:solidFill>
                  <a:srgbClr val="000000"/>
                </a:solidFill>
              </a:rPr>
              <a:t>--------------------- 4.5 Stars - Free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Clash Royale </a:t>
            </a:r>
            <a:r>
              <a:rPr lang="en" sz="1500">
                <a:solidFill>
                  <a:srgbClr val="000000"/>
                </a:solidFill>
              </a:rPr>
              <a:t>-----------------------</a:t>
            </a:r>
            <a:r>
              <a:rPr lang="en" sz="1500">
                <a:solidFill>
                  <a:srgbClr val="000000"/>
                </a:solidFill>
              </a:rPr>
              <a:t>4.5 Stars - Free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Bible </a:t>
            </a:r>
            <a:r>
              <a:rPr lang="en" sz="1500">
                <a:solidFill>
                  <a:srgbClr val="000000"/>
                </a:solidFill>
              </a:rPr>
              <a:t>---------------------------------</a:t>
            </a:r>
            <a:r>
              <a:rPr lang="en" sz="1500">
                <a:solidFill>
                  <a:srgbClr val="000000"/>
                </a:solidFill>
              </a:rPr>
              <a:t>4.5 Stars - Free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4668825" y="1853850"/>
            <a:ext cx="415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Free apps have the lowest start-up cost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5-Star apps have the longest lifespan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Apps on both platforms decrease marketing cost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75" y="3261525"/>
            <a:ext cx="2276199" cy="1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Yearly/Lifespan Profit Margin (Per App)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750" y="2003150"/>
            <a:ext cx="4383499" cy="23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91" y="2003150"/>
            <a:ext cx="4181634" cy="2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Profit Margin Over Time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009500"/>
            <a:ext cx="4665076" cy="2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13" y="2260800"/>
            <a:ext cx="3444687" cy="229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Total Start-up Costs/Profit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Start-up cost: </a:t>
            </a:r>
            <a:r>
              <a:rPr b="1" lang="en" sz="1600">
                <a:solidFill>
                  <a:srgbClr val="000000"/>
                </a:solidFill>
              </a:rPr>
              <a:t>$109,900.00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1-Year Profit: </a:t>
            </a:r>
            <a:r>
              <a:rPr b="1" lang="en" sz="1600">
                <a:solidFill>
                  <a:srgbClr val="000000"/>
                </a:solidFill>
              </a:rPr>
              <a:t>$70,100.00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End of Lifespan Profit: </a:t>
            </a:r>
            <a:r>
              <a:rPr b="1" lang="en" sz="1600">
                <a:solidFill>
                  <a:srgbClr val="000000"/>
                </a:solidFill>
              </a:rPr>
              <a:t>$1,816,000.00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9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2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5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8800" y="24598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36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9900" y="31789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6198" y="3186173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25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8800" y="3170125"/>
            <a:ext cx="726300" cy="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General recommendations for Price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General recommendations for Genre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General recommendations for Content Rating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</a:rPr>
              <a:t>Top 10 list of apps to purchase for Black Friday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Target Price Range: </a:t>
            </a:r>
            <a:endParaRPr sz="3000"/>
          </a:p>
        </p:txBody>
      </p:sp>
      <p:sp>
        <p:nvSpPr>
          <p:cNvPr id="99" name="Google Shape;99;p15"/>
          <p:cNvSpPr txBox="1"/>
          <p:nvPr/>
        </p:nvSpPr>
        <p:spPr>
          <a:xfrm>
            <a:off x="2639950" y="2381675"/>
            <a:ext cx="33456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Free - $0.99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marketing costs and earnings  do not vary based on the price of the app, the initial cost to purchase should be as low as possible.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9550" y="494900"/>
            <a:ext cx="746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Target Price Range Information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25" y="1456100"/>
            <a:ext cx="4596776" cy="30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75" y="1159100"/>
            <a:ext cx="3375176" cy="19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5" y="3070000"/>
            <a:ext cx="3375174" cy="19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Content Rating: </a:t>
            </a:r>
            <a:endParaRPr sz="3000"/>
          </a:p>
        </p:txBody>
      </p:sp>
      <p:sp>
        <p:nvSpPr>
          <p:cNvPr id="114" name="Google Shape;114;p17"/>
          <p:cNvSpPr txBox="1"/>
          <p:nvPr/>
        </p:nvSpPr>
        <p:spPr>
          <a:xfrm>
            <a:off x="1302525" y="2371925"/>
            <a:ext cx="6475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Everyone/4+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apps are the most common and diverse amongst genres and will also appeal to all users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 title="Content Rating of App Store App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" y="1860700"/>
            <a:ext cx="4123701" cy="2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Content Rating of Play Store App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1" y="1871863"/>
            <a:ext cx="4267199" cy="267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1916775" y="828875"/>
            <a:ext cx="4891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901075" y="1383950"/>
            <a:ext cx="34077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much variation between ratings and prices in the APP store vs. the  Play store based on content ratings.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Everyone and 4+ span the most genres in each store showing they are most diverse.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2775"/>
            <a:ext cx="2550662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7224"/>
            <a:ext cx="2550650" cy="148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850" y="2906186"/>
            <a:ext cx="2417125" cy="14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850" y="1449000"/>
            <a:ext cx="2417131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2413" y="2628900"/>
            <a:ext cx="3463069" cy="19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Genre: </a:t>
            </a:r>
            <a:endParaRPr sz="3000"/>
          </a:p>
        </p:txBody>
      </p:sp>
      <p:sp>
        <p:nvSpPr>
          <p:cNvPr id="142" name="Google Shape;142;p20"/>
          <p:cNvSpPr txBox="1"/>
          <p:nvPr/>
        </p:nvSpPr>
        <p:spPr>
          <a:xfrm>
            <a:off x="3459000" y="2371925"/>
            <a:ext cx="2175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 are the most common app category available and have the most ratings showing a high number of downloads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7025" y="579600"/>
            <a:ext cx="76887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584725"/>
            <a:ext cx="8732450" cy="3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